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3" d="100"/>
          <a:sy n="43" d="100"/>
        </p:scale>
        <p:origin x="8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92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hyperlink" Target="https://gamma.app" TargetMode="External"/><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321356" y="2334816"/>
            <a:ext cx="5692735" cy="3559850"/>
          </a:xfrm>
          <a:prstGeom prst="rect">
            <a:avLst/>
          </a:prstGeom>
        </p:spPr>
      </p:pic>
      <p:sp>
        <p:nvSpPr>
          <p:cNvPr id="5" name="Text 1"/>
          <p:cNvSpPr/>
          <p:nvPr/>
        </p:nvSpPr>
        <p:spPr>
          <a:xfrm>
            <a:off x="7623929" y="2777371"/>
            <a:ext cx="5692735" cy="2057400"/>
          </a:xfrm>
          <a:prstGeom prst="rect">
            <a:avLst/>
          </a:prstGeom>
          <a:noFill/>
          <a:ln/>
        </p:spPr>
        <p:txBody>
          <a:bodyPr wrap="square" rtlCol="0" anchor="t"/>
          <a:lstStyle/>
          <a:p>
            <a:pPr marL="0" indent="0" algn="ctr">
              <a:lnSpc>
                <a:spcPts val="5400"/>
              </a:lnSpc>
              <a:buNone/>
            </a:pPr>
            <a:r>
              <a:rPr lang="en-US" sz="4320" dirty="0">
                <a:solidFill>
                  <a:srgbClr val="FFFFFF"/>
                </a:solidFill>
                <a:latin typeface="Barlow" pitchFamily="34" charset="0"/>
                <a:ea typeface="Barlow" pitchFamily="34" charset="-122"/>
                <a:cs typeface="Barlow" pitchFamily="34" charset="-120"/>
              </a:rPr>
              <a:t>Leveraging Reviews to Understand Consumer Sentiments</a:t>
            </a:r>
            <a:endParaRPr lang="en-US" sz="4320" dirty="0"/>
          </a:p>
        </p:txBody>
      </p:sp>
      <p:sp>
        <p:nvSpPr>
          <p:cNvPr id="6" name="Text 2"/>
          <p:cNvSpPr/>
          <p:nvPr/>
        </p:nvSpPr>
        <p:spPr>
          <a:xfrm>
            <a:off x="7623929" y="5081588"/>
            <a:ext cx="5692735" cy="395049"/>
          </a:xfrm>
          <a:prstGeom prst="rect">
            <a:avLst/>
          </a:prstGeom>
          <a:noFill/>
          <a:ln/>
        </p:spPr>
        <p:txBody>
          <a:bodyPr wrap="none" rtlCol="0" anchor="t"/>
          <a:lstStyle/>
          <a:p>
            <a:pPr marL="0" indent="0">
              <a:lnSpc>
                <a:spcPts val="3110"/>
              </a:lnSpc>
              <a:buNone/>
            </a:pP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884753"/>
            <a:ext cx="3814524"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Model Setup &amp; Evaluation: </a:t>
            </a:r>
            <a:endParaRPr lang="en-US" sz="2592" dirty="0"/>
          </a:p>
        </p:txBody>
      </p:sp>
      <p:sp>
        <p:nvSpPr>
          <p:cNvPr id="5" name="Text 2"/>
          <p:cNvSpPr/>
          <p:nvPr/>
        </p:nvSpPr>
        <p:spPr>
          <a:xfrm>
            <a:off x="1321356" y="1789986"/>
            <a:ext cx="11987689" cy="790099"/>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Evaluating trained models using testing data is a critical step in the model development process, ensuring that the models perform well on unseen data, which simulates how they would perform in a real-world scenario.</a:t>
            </a:r>
            <a:endParaRPr lang="en-US" sz="1944" dirty="0"/>
          </a:p>
        </p:txBody>
      </p:sp>
      <p:sp>
        <p:nvSpPr>
          <p:cNvPr id="6" name="Text 3"/>
          <p:cNvSpPr/>
          <p:nvPr/>
        </p:nvSpPr>
        <p:spPr>
          <a:xfrm>
            <a:off x="1716286" y="2857738"/>
            <a:ext cx="11592758"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b="1" dirty="0">
                <a:solidFill>
                  <a:srgbClr val="FFFFFF"/>
                </a:solidFill>
                <a:latin typeface="Barlow" pitchFamily="34" charset="0"/>
                <a:ea typeface="Barlow" pitchFamily="34" charset="-122"/>
                <a:cs typeface="Barlow" pitchFamily="34" charset="-120"/>
              </a:rPr>
              <a:t>Data Splitting</a:t>
            </a:r>
            <a:r>
              <a:rPr lang="en-US" sz="1944" dirty="0">
                <a:solidFill>
                  <a:srgbClr val="E5E0DF"/>
                </a:solidFill>
                <a:latin typeface="Barlow" pitchFamily="34" charset="0"/>
                <a:ea typeface="Barlow" pitchFamily="34" charset="-122"/>
                <a:cs typeface="Barlow" pitchFamily="34" charset="-120"/>
              </a:rPr>
              <a:t>: Initially, data is split into training and testing sets, with the testing set reserved solely for final evaluation to mimic real-world application.</a:t>
            </a:r>
            <a:endParaRPr lang="en-US" sz="1944" dirty="0"/>
          </a:p>
        </p:txBody>
      </p:sp>
      <p:sp>
        <p:nvSpPr>
          <p:cNvPr id="7" name="Text 4"/>
          <p:cNvSpPr/>
          <p:nvPr/>
        </p:nvSpPr>
        <p:spPr>
          <a:xfrm>
            <a:off x="1716286" y="3734157"/>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b="1" dirty="0">
                <a:solidFill>
                  <a:srgbClr val="FFFFFF"/>
                </a:solidFill>
                <a:latin typeface="Barlow" pitchFamily="34" charset="0"/>
                <a:ea typeface="Barlow" pitchFamily="34" charset="-122"/>
                <a:cs typeface="Barlow" pitchFamily="34" charset="-120"/>
              </a:rPr>
              <a:t>Training</a:t>
            </a:r>
            <a:r>
              <a:rPr lang="en-US" sz="1944" dirty="0">
                <a:solidFill>
                  <a:srgbClr val="E5E0DF"/>
                </a:solidFill>
                <a:latin typeface="Barlow" pitchFamily="34" charset="0"/>
                <a:ea typeface="Barlow" pitchFamily="34" charset="-122"/>
                <a:cs typeface="Barlow" pitchFamily="34" charset="-120"/>
              </a:rPr>
              <a:t>: The model is trained on the training dataset, involving text preprocessing, feature extraction, and learning based on sentiment labels.</a:t>
            </a:r>
            <a:endParaRPr lang="en-US" sz="1944" dirty="0"/>
          </a:p>
        </p:txBody>
      </p:sp>
      <p:sp>
        <p:nvSpPr>
          <p:cNvPr id="8" name="Text 5"/>
          <p:cNvSpPr/>
          <p:nvPr/>
        </p:nvSpPr>
        <p:spPr>
          <a:xfrm>
            <a:off x="1716286" y="4610576"/>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b="1" dirty="0">
                <a:solidFill>
                  <a:srgbClr val="FFFFFF"/>
                </a:solidFill>
                <a:latin typeface="Barlow" pitchFamily="34" charset="0"/>
                <a:ea typeface="Barlow" pitchFamily="34" charset="-122"/>
                <a:cs typeface="Barlow" pitchFamily="34" charset="-120"/>
              </a:rPr>
              <a:t>Testing</a:t>
            </a:r>
            <a:r>
              <a:rPr lang="en-US" sz="1944" dirty="0">
                <a:solidFill>
                  <a:srgbClr val="E5E0DF"/>
                </a:solidFill>
                <a:latin typeface="Barlow" pitchFamily="34" charset="0"/>
                <a:ea typeface="Barlow" pitchFamily="34" charset="-122"/>
                <a:cs typeface="Barlow" pitchFamily="34" charset="-120"/>
              </a:rPr>
              <a:t>: The testing data is then used to assess the model's performance. This data has not been seen by the model during training, ensuring the evaluation reflects potential real-world performance.</a:t>
            </a:r>
            <a:endParaRPr lang="en-US" sz="1944" dirty="0"/>
          </a:p>
        </p:txBody>
      </p:sp>
      <p:sp>
        <p:nvSpPr>
          <p:cNvPr id="9" name="Text 6"/>
          <p:cNvSpPr/>
          <p:nvPr/>
        </p:nvSpPr>
        <p:spPr>
          <a:xfrm>
            <a:off x="1716286" y="5486995"/>
            <a:ext cx="11592758" cy="790099"/>
          </a:xfrm>
          <a:prstGeom prst="rect">
            <a:avLst/>
          </a:prstGeom>
          <a:noFill/>
          <a:ln/>
        </p:spPr>
        <p:txBody>
          <a:bodyPr wrap="square" rtlCol="0" anchor="t"/>
          <a:lstStyle/>
          <a:p>
            <a:pPr marL="342900" indent="-342900" algn="l">
              <a:lnSpc>
                <a:spcPts val="3110"/>
              </a:lnSpc>
              <a:buSzPct val="100000"/>
              <a:buFont typeface="+mj-lt"/>
              <a:buAutoNum type="arabicPeriod" startAt="4"/>
            </a:pPr>
            <a:r>
              <a:rPr lang="en-US" sz="1944" b="1" dirty="0">
                <a:solidFill>
                  <a:srgbClr val="E5E0DF"/>
                </a:solidFill>
                <a:latin typeface="Barlow" pitchFamily="34" charset="0"/>
                <a:ea typeface="Barlow" pitchFamily="34" charset="-122"/>
                <a:cs typeface="Barlow" pitchFamily="34" charset="-120"/>
              </a:rPr>
              <a:t>Evaluation Metrics</a:t>
            </a:r>
            <a:r>
              <a:rPr lang="en-US" sz="1944" dirty="0">
                <a:solidFill>
                  <a:srgbClr val="E5E0DF"/>
                </a:solidFill>
                <a:latin typeface="Barlow" pitchFamily="34" charset="0"/>
                <a:ea typeface="Barlow" pitchFamily="34" charset="-122"/>
                <a:cs typeface="Barlow" pitchFamily="34" charset="-120"/>
              </a:rPr>
              <a:t>: Various metrics such as accuracy, precision, recall, and F1-score, helped us understand how well the model is predicting and where it may be making errors. </a:t>
            </a:r>
            <a:endParaRPr lang="en-US" sz="1944" dirty="0"/>
          </a:p>
        </p:txBody>
      </p:sp>
      <p:sp>
        <p:nvSpPr>
          <p:cNvPr id="10" name="Text 7"/>
          <p:cNvSpPr/>
          <p:nvPr/>
        </p:nvSpPr>
        <p:spPr>
          <a:xfrm>
            <a:off x="1321356" y="6554748"/>
            <a:ext cx="11987689" cy="790099"/>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This process ensures the model is not only accurate but also robust and reliable, ready for practical application. In the end our model performed with an accuracy of ~82%.</a:t>
            </a: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537341"/>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Transformer</a:t>
            </a:r>
            <a:endParaRPr lang="en-US" sz="4320" dirty="0"/>
          </a:p>
        </p:txBody>
      </p:sp>
      <p:sp>
        <p:nvSpPr>
          <p:cNvPr id="5" name="Text 2"/>
          <p:cNvSpPr/>
          <p:nvPr/>
        </p:nvSpPr>
        <p:spPr>
          <a:xfrm>
            <a:off x="1321356" y="3716893"/>
            <a:ext cx="11987689"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We tested several Bert and pipeline models, such as HeBert (traied in Hebrew)  and ALBERT.  We changed from </a:t>
            </a:r>
            <a:r>
              <a:rPr lang="en-US" sz="1944" dirty="0">
                <a:solidFill>
                  <a:srgbClr val="FFFFFF"/>
                </a:solidFill>
                <a:latin typeface="Barlow" pitchFamily="34" charset="0"/>
                <a:ea typeface="Barlow" pitchFamily="34" charset="-122"/>
                <a:cs typeface="Barlow" pitchFamily="34" charset="-120"/>
              </a:rPr>
              <a:t>DistilBert to MarieAngeA13/Sentiment-Analysis-BERT and then back to DistilBert, as it is a Bidirectional Encoder Representation from Transformers, and most suitable for our task.</a:t>
            </a:r>
            <a:r>
              <a:rPr lang="en-US" sz="1944" dirty="0">
                <a:solidFill>
                  <a:srgbClr val="E5E0DF"/>
                </a:solidFill>
                <a:latin typeface="Barlow" pitchFamily="34" charset="0"/>
                <a:ea typeface="Barlow" pitchFamily="34" charset="-122"/>
                <a:cs typeface="Barlow" pitchFamily="34" charset="-120"/>
              </a:rPr>
              <a:t> </a:t>
            </a:r>
            <a:r>
              <a:rPr lang="en-US" sz="1944" dirty="0">
                <a:solidFill>
                  <a:srgbClr val="FFFFFF"/>
                </a:solidFill>
                <a:latin typeface="Barlow" pitchFamily="34" charset="0"/>
                <a:ea typeface="Barlow" pitchFamily="34" charset="-122"/>
                <a:cs typeface="Barlow" pitchFamily="34" charset="-120"/>
              </a:rPr>
              <a:t>  The models were evaluated using both validation and testing datasets, and </a:t>
            </a:r>
            <a:r>
              <a:rPr lang="en-US" sz="1944" dirty="0">
                <a:solidFill>
                  <a:srgbClr val="E5E0DF"/>
                </a:solidFill>
                <a:latin typeface="Barlow" pitchFamily="34" charset="0"/>
                <a:ea typeface="Barlow" pitchFamily="34" charset="-122"/>
                <a:cs typeface="Barlow" pitchFamily="34" charset="-120"/>
              </a:rPr>
              <a:t>we used metrics such as accuracy, precision, recall, and F1-score to inform decision making during hyperparameter tuning. </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537341"/>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Web Scraper</a:t>
            </a:r>
            <a:endParaRPr lang="en-US" sz="4320" dirty="0"/>
          </a:p>
        </p:txBody>
      </p:sp>
      <p:sp>
        <p:nvSpPr>
          <p:cNvPr id="5" name="Text 2"/>
          <p:cNvSpPr/>
          <p:nvPr/>
        </p:nvSpPr>
        <p:spPr>
          <a:xfrm>
            <a:off x="1321356" y="3716893"/>
            <a:ext cx="11987689"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The web scraping process uses Selenium and BeautifulSoup to extract business and review data from Google Maps. Selenium navigates to business URLs from a CSV file, and BeautifulSoup parses details like names, ratings, and addresses after accessing the Reviews tab. The script also scrolls through and expands reviews to capture complete data, which is then compiled into Pandas DataFrames for each business and combined into a single structured dataset for frontend development. </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734866"/>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LangChain</a:t>
            </a:r>
            <a:endParaRPr lang="en-US" sz="4320" dirty="0"/>
          </a:p>
        </p:txBody>
      </p:sp>
      <p:sp>
        <p:nvSpPr>
          <p:cNvPr id="5" name="Text 2"/>
          <p:cNvSpPr/>
          <p:nvPr/>
        </p:nvSpPr>
        <p:spPr>
          <a:xfrm>
            <a:off x="1321356" y="3914418"/>
            <a:ext cx="11987689" cy="158019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LangChain was integrated using the OpenAI GPT-3.5-turbo model to analyze business reviews. The process involves formatting review data into prompts using a </a:t>
            </a:r>
            <a:r>
              <a:rPr lang="en-US" sz="1944" dirty="0">
                <a:solidFill>
                  <a:srgbClr val="E5E0DF"/>
                </a:solidFill>
                <a:highlight>
                  <a:srgbClr val="480405"/>
                </a:highlight>
                <a:latin typeface="Consolas" pitchFamily="34" charset="0"/>
                <a:ea typeface="Consolas" pitchFamily="34" charset="-122"/>
                <a:cs typeface="Consolas" pitchFamily="34" charset="-120"/>
              </a:rPr>
              <a:t>PromptTemplate</a:t>
            </a:r>
            <a:r>
              <a:rPr lang="en-US" sz="1944" dirty="0">
                <a:solidFill>
                  <a:srgbClr val="E5E0DF"/>
                </a:solidFill>
                <a:latin typeface="Barlow" pitchFamily="34" charset="0"/>
                <a:ea typeface="Barlow" pitchFamily="34" charset="-122"/>
                <a:cs typeface="Barlow" pitchFamily="34" charset="-120"/>
              </a:rPr>
              <a:t> and processing these through an </a:t>
            </a:r>
            <a:r>
              <a:rPr lang="en-US" sz="1944" dirty="0">
                <a:solidFill>
                  <a:srgbClr val="E5E0DF"/>
                </a:solidFill>
                <a:highlight>
                  <a:srgbClr val="480405"/>
                </a:highlight>
                <a:latin typeface="Consolas" pitchFamily="34" charset="0"/>
                <a:ea typeface="Consolas" pitchFamily="34" charset="-122"/>
                <a:cs typeface="Consolas" pitchFamily="34" charset="-120"/>
              </a:rPr>
              <a:t>LLMChain</a:t>
            </a:r>
            <a:r>
              <a:rPr lang="en-US" sz="1944" dirty="0">
                <a:solidFill>
                  <a:srgbClr val="E5E0DF"/>
                </a:solidFill>
                <a:latin typeface="Barlow" pitchFamily="34" charset="0"/>
                <a:ea typeface="Barlow" pitchFamily="34" charset="-122"/>
                <a:cs typeface="Barlow" pitchFamily="34" charset="-120"/>
              </a:rPr>
              <a:t>. This setup enables the generation of concise summaries and actionable recommendations from the reviews, effectively leveraging AI to extract valuable insights from customer feedback.</a:t>
            </a:r>
            <a:endParaRPr lang="en-US" sz="194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5486400" y="1036320"/>
            <a:ext cx="3657600" cy="1013460"/>
          </a:xfrm>
          <a:prstGeom prst="rect">
            <a:avLst/>
          </a:prstGeom>
        </p:spPr>
      </p:pic>
      <p:sp>
        <p:nvSpPr>
          <p:cNvPr id="5" name="Text 1"/>
          <p:cNvSpPr/>
          <p:nvPr/>
        </p:nvSpPr>
        <p:spPr>
          <a:xfrm>
            <a:off x="1321356" y="4332089"/>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The App</a:t>
            </a:r>
            <a:endParaRPr lang="en-US" sz="4320" dirty="0"/>
          </a:p>
        </p:txBody>
      </p:sp>
      <p:sp>
        <p:nvSpPr>
          <p:cNvPr id="6" name="Text 2"/>
          <p:cNvSpPr/>
          <p:nvPr/>
        </p:nvSpPr>
        <p:spPr>
          <a:xfrm>
            <a:off x="1321356" y="5388173"/>
            <a:ext cx="11987689" cy="159543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 SpooderApp</a:t>
            </a:r>
            <a:r>
              <a:rPr lang="en-US" sz="1944" dirty="0">
                <a:solidFill>
                  <a:srgbClr val="000000"/>
                </a:solidFill>
                <a:latin typeface="Barlow" pitchFamily="34" charset="0"/>
                <a:ea typeface="Barlow" pitchFamily="34" charset="-122"/>
                <a:cs typeface="Barlow" pitchFamily="34" charset="-120"/>
              </a:rPr>
              <a:t>™</a:t>
            </a:r>
            <a:r>
              <a:rPr lang="en-US" sz="1944" dirty="0">
                <a:solidFill>
                  <a:srgbClr val="E5E0DF"/>
                </a:solidFill>
                <a:latin typeface="Barlow" pitchFamily="34" charset="0"/>
                <a:ea typeface="Barlow" pitchFamily="34" charset="-122"/>
                <a:cs typeface="Barlow" pitchFamily="34" charset="-120"/>
              </a:rPr>
              <a:t> was built using Dash, creating an interactive web app that analyzes customer reviews to provide business insights. The app features a responsive interface with dropdowns, dynamic maps, and accordion-based sentiment analysis, all styled using Bootstrap components. Dash's callback system ensures real-time updates, making it an ideal framework for developing this data-driven application.</a:t>
            </a:r>
            <a:endParaRPr lang="en-US" sz="194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115741"/>
            <a:ext cx="5692735" cy="395049"/>
          </a:xfrm>
          <a:prstGeom prst="rect">
            <a:avLst/>
          </a:prstGeom>
          <a:noFill/>
          <a:ln/>
        </p:spPr>
        <p:txBody>
          <a:bodyPr wrap="none" rtlCol="0" anchor="t"/>
          <a:lstStyle/>
          <a:p>
            <a:pPr marL="0" indent="0">
              <a:lnSpc>
                <a:spcPts val="3110"/>
              </a:lnSpc>
              <a:buNone/>
            </a:pPr>
            <a:endParaRPr lang="en-US" sz="1944" dirty="0"/>
          </a:p>
        </p:txBody>
      </p:sp>
      <p:pic>
        <p:nvPicPr>
          <p:cNvPr id="5" name="Image 1" descr="preencoded.png"/>
          <p:cNvPicPr>
            <a:picLocks noChangeAspect="1"/>
          </p:cNvPicPr>
          <p:nvPr/>
        </p:nvPicPr>
        <p:blipFill>
          <a:blip r:embed="rId4"/>
          <a:stretch>
            <a:fillRect/>
          </a:stretch>
        </p:blipFill>
        <p:spPr>
          <a:xfrm>
            <a:off x="1321356" y="2788444"/>
            <a:ext cx="5692735" cy="3269933"/>
          </a:xfrm>
          <a:prstGeom prst="rect">
            <a:avLst/>
          </a:prstGeom>
        </p:spPr>
      </p:pic>
      <p:sp>
        <p:nvSpPr>
          <p:cNvPr id="6" name="Text 2"/>
          <p:cNvSpPr/>
          <p:nvPr/>
        </p:nvSpPr>
        <p:spPr>
          <a:xfrm>
            <a:off x="7623929" y="3171349"/>
            <a:ext cx="5486400" cy="7239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Meet </a:t>
            </a:r>
            <a:r>
              <a:rPr lang="en-US" sz="4320" dirty="0">
                <a:solidFill>
                  <a:srgbClr val="E5E0DF"/>
                </a:solidFill>
                <a:highlight>
                  <a:srgbClr val="480405"/>
                </a:highlight>
                <a:latin typeface="Consolas" pitchFamily="34" charset="0"/>
                <a:ea typeface="Consolas" pitchFamily="34" charset="-122"/>
                <a:cs typeface="Consolas" pitchFamily="34" charset="-120"/>
              </a:rPr>
              <a:t>SpooderApp</a:t>
            </a:r>
            <a:r>
              <a:rPr lang="en-US" sz="4320" dirty="0">
                <a:solidFill>
                  <a:srgbClr val="000000"/>
                </a:solidFill>
                <a:latin typeface="Barlow" pitchFamily="34" charset="0"/>
                <a:ea typeface="Barlow" pitchFamily="34" charset="-122"/>
                <a:cs typeface="Barlow" pitchFamily="34" charset="-120"/>
              </a:rPr>
              <a:t>™</a:t>
            </a:r>
            <a:endParaRPr lang="en-US" sz="4320" dirty="0"/>
          </a:p>
        </p:txBody>
      </p:sp>
      <p:sp>
        <p:nvSpPr>
          <p:cNvPr id="7" name="Text 3"/>
          <p:cNvSpPr/>
          <p:nvPr/>
        </p:nvSpPr>
        <p:spPr>
          <a:xfrm>
            <a:off x="7623929" y="4142065"/>
            <a:ext cx="5692735" cy="323612"/>
          </a:xfrm>
          <a:prstGeom prst="rect">
            <a:avLst/>
          </a:prstGeom>
          <a:noFill/>
          <a:ln/>
        </p:spPr>
        <p:txBody>
          <a:bodyPr wrap="none" rtlCol="0" anchor="t"/>
          <a:lstStyle/>
          <a:p>
            <a:pPr marL="0" indent="0">
              <a:lnSpc>
                <a:spcPts val="2488"/>
              </a:lnSpc>
              <a:buNone/>
            </a:pPr>
            <a:r>
              <a:rPr lang="en-US" sz="1555" dirty="0">
                <a:solidFill>
                  <a:srgbClr val="E5E0DF"/>
                </a:solidFill>
                <a:latin typeface="Barlow" pitchFamily="34" charset="0"/>
                <a:ea typeface="Barlow" pitchFamily="34" charset="-122"/>
                <a:cs typeface="Barlow" pitchFamily="34" charset="-120"/>
              </a:rPr>
              <a:t>Powered by </a:t>
            </a:r>
            <a:r>
              <a:rPr lang="en-US" sz="1555" dirty="0">
                <a:solidFill>
                  <a:srgbClr val="E5E0DF"/>
                </a:solidFill>
                <a:highlight>
                  <a:srgbClr val="480405"/>
                </a:highlight>
                <a:latin typeface="Consolas" pitchFamily="34" charset="0"/>
                <a:ea typeface="Consolas" pitchFamily="34" charset="-122"/>
                <a:cs typeface="Consolas" pitchFamily="34" charset="-120"/>
              </a:rPr>
              <a:t>roberto</a:t>
            </a:r>
            <a:r>
              <a:rPr lang="en-US" sz="1555" dirty="0">
                <a:solidFill>
                  <a:srgbClr val="E5E0DF"/>
                </a:solidFill>
                <a:latin typeface="Barlow" pitchFamily="34" charset="0"/>
                <a:ea typeface="Barlow" pitchFamily="34" charset="-122"/>
                <a:cs typeface="Barlow" pitchFamily="34" charset="-120"/>
              </a:rPr>
              <a:t> and </a:t>
            </a:r>
            <a:r>
              <a:rPr lang="en-US" sz="1555" dirty="0">
                <a:solidFill>
                  <a:srgbClr val="E5E0DF"/>
                </a:solidFill>
                <a:highlight>
                  <a:srgbClr val="480405"/>
                </a:highlight>
                <a:latin typeface="Consolas" pitchFamily="34" charset="0"/>
                <a:ea typeface="Consolas" pitchFamily="34" charset="-122"/>
                <a:cs typeface="Consolas" pitchFamily="34" charset="-120"/>
              </a:rPr>
              <a:t>davidlingo</a:t>
            </a:r>
            <a:r>
              <a:rPr lang="en-US" sz="1555" dirty="0">
                <a:solidFill>
                  <a:srgbClr val="E5E0DF"/>
                </a:solidFill>
                <a:latin typeface="Barlow" pitchFamily="34" charset="0"/>
                <a:ea typeface="Barlow" pitchFamily="34" charset="-122"/>
                <a:cs typeface="Barlow" pitchFamily="34" charset="-120"/>
              </a:rPr>
              <a:t> </a:t>
            </a:r>
            <a:endParaRPr lang="en-US" sz="1555" dirty="0"/>
          </a:p>
        </p:txBody>
      </p:sp>
      <p:sp>
        <p:nvSpPr>
          <p:cNvPr id="8" name="Text 4"/>
          <p:cNvSpPr/>
          <p:nvPr/>
        </p:nvSpPr>
        <p:spPr>
          <a:xfrm>
            <a:off x="7623929" y="4687848"/>
            <a:ext cx="5692735" cy="395049"/>
          </a:xfrm>
          <a:prstGeom prst="rect">
            <a:avLst/>
          </a:prstGeom>
          <a:noFill/>
          <a:ln/>
        </p:spPr>
        <p:txBody>
          <a:bodyPr wrap="none" rtlCol="0" anchor="t"/>
          <a:lstStyle/>
          <a:p>
            <a:pPr marL="0" indent="0">
              <a:lnSpc>
                <a:spcPts val="3110"/>
              </a:lnSpc>
              <a:buNone/>
            </a:pPr>
            <a:endParaRPr lang="en-US" sz="1944"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121450"/>
            <a:ext cx="11987689" cy="395049"/>
          </a:xfrm>
          <a:prstGeom prst="rect">
            <a:avLst/>
          </a:prstGeom>
          <a:noFill/>
          <a:ln/>
        </p:spPr>
        <p:txBody>
          <a:bodyPr wrap="non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Future Enhancements:</a:t>
            </a:r>
            <a:endParaRPr lang="en-US" sz="1944" dirty="0"/>
          </a:p>
        </p:txBody>
      </p:sp>
      <p:sp>
        <p:nvSpPr>
          <p:cNvPr id="5" name="Text 2"/>
          <p:cNvSpPr/>
          <p:nvPr/>
        </p:nvSpPr>
        <p:spPr>
          <a:xfrm>
            <a:off x="1321356" y="1794153"/>
            <a:ext cx="11987689" cy="395049"/>
          </a:xfrm>
          <a:prstGeom prst="rect">
            <a:avLst/>
          </a:prstGeom>
          <a:noFill/>
          <a:ln/>
        </p:spPr>
        <p:txBody>
          <a:bodyPr wrap="non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 If more time allowed, future enhancements may consist of the following:</a:t>
            </a:r>
            <a:endParaRPr lang="en-US" sz="1944" dirty="0"/>
          </a:p>
        </p:txBody>
      </p:sp>
      <p:sp>
        <p:nvSpPr>
          <p:cNvPr id="6" name="Text 3"/>
          <p:cNvSpPr/>
          <p:nvPr/>
        </p:nvSpPr>
        <p:spPr>
          <a:xfrm>
            <a:off x="1716286" y="2466856"/>
            <a:ext cx="11592758"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 We can consider expanding the model to handle reviews in multiple languages (M-Bert), reflecting Yelp's diverse global user base, which would make our application more versatile and accessible. </a:t>
            </a:r>
            <a:endParaRPr lang="en-US" sz="1944" dirty="0"/>
          </a:p>
        </p:txBody>
      </p:sp>
      <p:sp>
        <p:nvSpPr>
          <p:cNvPr id="7" name="Text 4"/>
          <p:cNvSpPr/>
          <p:nvPr/>
        </p:nvSpPr>
        <p:spPr>
          <a:xfrm>
            <a:off x="1716286" y="3343275"/>
            <a:ext cx="11592758"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We can also integrate predictive models to forecast future review trends or business performance based on current sentiment scores and other variables like location or time of year. </a:t>
            </a:r>
            <a:endParaRPr lang="en-US" sz="1944" dirty="0"/>
          </a:p>
        </p:txBody>
      </p:sp>
      <p:sp>
        <p:nvSpPr>
          <p:cNvPr id="8" name="Text 5"/>
          <p:cNvSpPr/>
          <p:nvPr/>
        </p:nvSpPr>
        <p:spPr>
          <a:xfrm>
            <a:off x="1716286" y="4219694"/>
            <a:ext cx="11592758"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Developing customizable dashboards where businesses can track their reviews and sentiment trends over time. Improving the interactivity of the web application with features like voice commands or chatbots that could guide users through the data exploration process.</a:t>
            </a:r>
            <a:endParaRPr lang="en-US" sz="1944" dirty="0"/>
          </a:p>
        </p:txBody>
      </p:sp>
      <p:sp>
        <p:nvSpPr>
          <p:cNvPr id="9" name="Text 6"/>
          <p:cNvSpPr/>
          <p:nvPr/>
        </p:nvSpPr>
        <p:spPr>
          <a:xfrm>
            <a:off x="1716286" y="5491163"/>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Allow for ad hoc searches of businesses and real-time web scraping.</a:t>
            </a:r>
            <a:endParaRPr lang="en-US" sz="1944" dirty="0"/>
          </a:p>
        </p:txBody>
      </p:sp>
      <p:sp>
        <p:nvSpPr>
          <p:cNvPr id="10" name="Text 7"/>
          <p:cNvSpPr/>
          <p:nvPr/>
        </p:nvSpPr>
        <p:spPr>
          <a:xfrm>
            <a:off x="1716286" y="597253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Retrieve a complete list of available reviews in lieu of the sampled up-to-fifty.</a:t>
            </a:r>
            <a:endParaRPr lang="en-US" sz="1944" dirty="0"/>
          </a:p>
        </p:txBody>
      </p:sp>
      <p:sp>
        <p:nvSpPr>
          <p:cNvPr id="11" name="Text 8"/>
          <p:cNvSpPr/>
          <p:nvPr/>
        </p:nvSpPr>
        <p:spPr>
          <a:xfrm>
            <a:off x="1716286" y="645390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Train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on a larger dataset than the six thousand (6,000) reviews provided.</a:t>
            </a:r>
            <a:endParaRPr lang="en-US" sz="1944" dirty="0"/>
          </a:p>
        </p:txBody>
      </p:sp>
      <p:sp>
        <p:nvSpPr>
          <p:cNvPr id="12" name="Text 9"/>
          <p:cNvSpPr/>
          <p:nvPr/>
        </p:nvSpPr>
        <p:spPr>
          <a:xfrm>
            <a:off x="1716286" y="6935272"/>
            <a:ext cx="11592758"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FFFFFF"/>
                </a:solidFill>
                <a:latin typeface="Barlow" pitchFamily="34" charset="0"/>
                <a:ea typeface="Barlow" pitchFamily="34" charset="-122"/>
                <a:cs typeface="Barlow" pitchFamily="34" charset="-120"/>
              </a:rPr>
              <a:t>Final application to be deployed to a web server, making it accessible for real-world use.</a:t>
            </a:r>
            <a:endParaRPr lang="en-US" sz="194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471136"/>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Key Results:</a:t>
            </a:r>
            <a:endParaRPr lang="en-US" sz="2592" dirty="0"/>
          </a:p>
        </p:txBody>
      </p:sp>
      <p:sp>
        <p:nvSpPr>
          <p:cNvPr id="5" name="Text 2"/>
          <p:cNvSpPr/>
          <p:nvPr/>
        </p:nvSpPr>
        <p:spPr>
          <a:xfrm>
            <a:off x="1716286" y="2376368"/>
            <a:ext cx="11592758"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b="1" dirty="0">
                <a:solidFill>
                  <a:srgbClr val="E5E0DF"/>
                </a:solidFill>
                <a:latin typeface="Barlow" pitchFamily="34" charset="0"/>
                <a:ea typeface="Barlow" pitchFamily="34" charset="-122"/>
                <a:cs typeface="Barlow" pitchFamily="34" charset="-120"/>
              </a:rPr>
              <a:t>Sentiment Classification Accuracy</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6" name="Text 3"/>
          <p:cNvSpPr/>
          <p:nvPr/>
        </p:nvSpPr>
        <p:spPr>
          <a:xfrm>
            <a:off x="2111335" y="2857738"/>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Our final model, </a:t>
            </a:r>
            <a:r>
              <a:rPr lang="en-US" sz="1944" dirty="0">
                <a:solidFill>
                  <a:srgbClr val="E5E0DF"/>
                </a:solidFill>
                <a:highlight>
                  <a:srgbClr val="480405"/>
                </a:highlight>
                <a:latin typeface="Consolas" pitchFamily="34" charset="0"/>
                <a:ea typeface="Consolas" pitchFamily="34" charset="-122"/>
                <a:cs typeface="Consolas" pitchFamily="34" charset="-120"/>
              </a:rPr>
              <a:t>roberto</a:t>
            </a:r>
            <a:r>
              <a:rPr lang="en-US" sz="1944" dirty="0">
                <a:solidFill>
                  <a:srgbClr val="E5E0DF"/>
                </a:solidFill>
                <a:latin typeface="Barlow" pitchFamily="34" charset="0"/>
                <a:ea typeface="Barlow" pitchFamily="34" charset="-122"/>
                <a:cs typeface="Barlow" pitchFamily="34" charset="-120"/>
              </a:rPr>
              <a:t>, achieved a </a:t>
            </a:r>
            <a:r>
              <a:rPr lang="en-US" sz="1944" dirty="0">
                <a:solidFill>
                  <a:srgbClr val="FFFFFF"/>
                </a:solidFill>
                <a:latin typeface="Barlow" pitchFamily="34" charset="0"/>
                <a:ea typeface="Barlow" pitchFamily="34" charset="-122"/>
                <a:cs typeface="Barlow" pitchFamily="34" charset="-120"/>
              </a:rPr>
              <a:t>high level of accuracy (over 82% accuracy) </a:t>
            </a:r>
            <a:r>
              <a:rPr lang="en-US" sz="1944" dirty="0">
                <a:solidFill>
                  <a:srgbClr val="F65F62"/>
                </a:solidFill>
                <a:latin typeface="Barlow" pitchFamily="34" charset="0"/>
                <a:ea typeface="Barlow" pitchFamily="34" charset="-122"/>
                <a:cs typeface="Barlow" pitchFamily="34" charset="-120"/>
              </a:rPr>
              <a:t> </a:t>
            </a:r>
            <a:r>
              <a:rPr lang="en-US" sz="1944" dirty="0">
                <a:solidFill>
                  <a:srgbClr val="E5E0DF"/>
                </a:solidFill>
                <a:latin typeface="Barlow" pitchFamily="34" charset="0"/>
                <a:ea typeface="Barlow" pitchFamily="34" charset="-122"/>
                <a:cs typeface="Barlow" pitchFamily="34" charset="-120"/>
              </a:rPr>
              <a:t>in classifying sentiments as positive, negative, or neutral. </a:t>
            </a:r>
            <a:endParaRPr lang="en-US" sz="1944" dirty="0"/>
          </a:p>
        </p:txBody>
      </p:sp>
      <p:sp>
        <p:nvSpPr>
          <p:cNvPr id="7" name="Text 4"/>
          <p:cNvSpPr/>
          <p:nvPr/>
        </p:nvSpPr>
        <p:spPr>
          <a:xfrm>
            <a:off x="1716286" y="3734157"/>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b="1" dirty="0">
                <a:solidFill>
                  <a:srgbClr val="FFFFFF"/>
                </a:solidFill>
                <a:latin typeface="Barlow" pitchFamily="34" charset="0"/>
                <a:ea typeface="Barlow" pitchFamily="34" charset="-122"/>
                <a:cs typeface="Barlow" pitchFamily="34" charset="-120"/>
              </a:rPr>
              <a:t>Actionable Feedback:</a:t>
            </a:r>
            <a:endParaRPr lang="en-US" sz="1944" dirty="0"/>
          </a:p>
        </p:txBody>
      </p:sp>
      <p:sp>
        <p:nvSpPr>
          <p:cNvPr id="8" name="Text 5"/>
          <p:cNvSpPr/>
          <p:nvPr/>
        </p:nvSpPr>
        <p:spPr>
          <a:xfrm>
            <a:off x="2111335" y="4215527"/>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FFFFFF"/>
                </a:solidFill>
                <a:latin typeface="Barlow" pitchFamily="34" charset="0"/>
                <a:ea typeface="Barlow" pitchFamily="34" charset="-122"/>
                <a:cs typeface="Barlow" pitchFamily="34" charset="-120"/>
              </a:rPr>
              <a:t>Our OpenAI LangChain, </a:t>
            </a:r>
            <a:r>
              <a:rPr lang="en-US" sz="1944" dirty="0">
                <a:solidFill>
                  <a:srgbClr val="E5E0DF"/>
                </a:solidFill>
                <a:highlight>
                  <a:srgbClr val="480405"/>
                </a:highlight>
                <a:latin typeface="Consolas" pitchFamily="34" charset="0"/>
                <a:ea typeface="Consolas" pitchFamily="34" charset="-122"/>
                <a:cs typeface="Consolas" pitchFamily="34" charset="-120"/>
              </a:rPr>
              <a:t>davidlingo</a:t>
            </a:r>
            <a:r>
              <a:rPr lang="en-US" sz="1944" dirty="0">
                <a:solidFill>
                  <a:srgbClr val="FFFFFF"/>
                </a:solidFill>
                <a:latin typeface="Barlow" pitchFamily="34" charset="0"/>
                <a:ea typeface="Barlow" pitchFamily="34" charset="-122"/>
                <a:cs typeface="Barlow" pitchFamily="34" charset="-120"/>
              </a:rPr>
              <a:t>,  effectively summarizes available reviews and provides consumer-driven recommendations for improvements to operations, regardless of business scale.</a:t>
            </a:r>
            <a:endParaRPr lang="en-US" sz="1944" dirty="0"/>
          </a:p>
        </p:txBody>
      </p:sp>
      <p:sp>
        <p:nvSpPr>
          <p:cNvPr id="9" name="Text 6"/>
          <p:cNvSpPr/>
          <p:nvPr/>
        </p:nvSpPr>
        <p:spPr>
          <a:xfrm>
            <a:off x="1716286" y="5091946"/>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b="1" dirty="0">
                <a:solidFill>
                  <a:srgbClr val="E5E0DF"/>
                </a:solidFill>
                <a:latin typeface="Barlow" pitchFamily="34" charset="0"/>
                <a:ea typeface="Barlow" pitchFamily="34" charset="-122"/>
                <a:cs typeface="Barlow" pitchFamily="34" charset="-120"/>
              </a:rPr>
              <a:t>User Engagement and Interaction</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10" name="Text 7"/>
          <p:cNvSpPr/>
          <p:nvPr/>
        </p:nvSpPr>
        <p:spPr>
          <a:xfrm>
            <a:off x="2111335" y="5573316"/>
            <a:ext cx="11197709" cy="1185148"/>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deployment of the sentiment analysis model into a Dash web application allowed users to interactively explore data. Feedback from user sessions  can highlight the application's utility in providing immediate sentiment insights, which can be particularly useful for business owners and managers.</a:t>
            </a: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321356" y="2589014"/>
            <a:ext cx="11987689" cy="1325285"/>
          </a:xfrm>
          <a:prstGeom prst="rect">
            <a:avLst/>
          </a:prstGeom>
        </p:spPr>
      </p:pic>
      <p:pic>
        <p:nvPicPr>
          <p:cNvPr id="5" name="Image 2" descr="preencoded.png"/>
          <p:cNvPicPr>
            <a:picLocks noChangeAspect="1"/>
          </p:cNvPicPr>
          <p:nvPr/>
        </p:nvPicPr>
        <p:blipFill>
          <a:blip r:embed="rId5"/>
          <a:stretch>
            <a:fillRect/>
          </a:stretch>
        </p:blipFill>
        <p:spPr>
          <a:xfrm>
            <a:off x="1321356" y="4253627"/>
            <a:ext cx="11987689" cy="1325285"/>
          </a:xfrm>
          <a:prstGeom prst="rect">
            <a:avLst/>
          </a:prstGeom>
        </p:spPr>
      </p:pic>
      <p:pic>
        <p:nvPicPr>
          <p:cNvPr id="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572935"/>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Conclusions:</a:t>
            </a:r>
            <a:endParaRPr lang="en-US" sz="2592" dirty="0"/>
          </a:p>
        </p:txBody>
      </p:sp>
      <p:sp>
        <p:nvSpPr>
          <p:cNvPr id="5" name="Text 2"/>
          <p:cNvSpPr/>
          <p:nvPr/>
        </p:nvSpPr>
        <p:spPr>
          <a:xfrm>
            <a:off x="1716286" y="2478167"/>
            <a:ext cx="11592758"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b="1" dirty="0">
                <a:solidFill>
                  <a:srgbClr val="E5E0DF"/>
                </a:solidFill>
                <a:latin typeface="Barlow" pitchFamily="34" charset="0"/>
                <a:ea typeface="Barlow" pitchFamily="34" charset="-122"/>
                <a:cs typeface="Barlow" pitchFamily="34" charset="-120"/>
              </a:rPr>
              <a:t>Practical Implications for Businesses</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6" name="Text 3"/>
          <p:cNvSpPr/>
          <p:nvPr/>
        </p:nvSpPr>
        <p:spPr>
          <a:xfrm>
            <a:off x="2111335" y="2959537"/>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sentiment analysis tool offers a practical means for businesses to monitor and improve their customer service by addressing the areas that significantly impact customer satisfaction.</a:t>
            </a:r>
            <a:endParaRPr lang="en-US" sz="1944" dirty="0"/>
          </a:p>
        </p:txBody>
      </p:sp>
      <p:sp>
        <p:nvSpPr>
          <p:cNvPr id="7" name="Text 4"/>
          <p:cNvSpPr/>
          <p:nvPr/>
        </p:nvSpPr>
        <p:spPr>
          <a:xfrm>
            <a:off x="2111335" y="3835956"/>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By integrating sentiment analysis with their customer relationship management (CRM) systems, businesses can proactively manage their reputations and enhance customer loyalty.</a:t>
            </a:r>
            <a:endParaRPr lang="en-US" sz="1944" dirty="0"/>
          </a:p>
        </p:txBody>
      </p:sp>
      <p:sp>
        <p:nvSpPr>
          <p:cNvPr id="8" name="Text 5"/>
          <p:cNvSpPr/>
          <p:nvPr/>
        </p:nvSpPr>
        <p:spPr>
          <a:xfrm>
            <a:off x="1716286" y="4712375"/>
            <a:ext cx="11592758"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b="1" dirty="0">
                <a:solidFill>
                  <a:srgbClr val="E5E0DF"/>
                </a:solidFill>
                <a:latin typeface="Barlow" pitchFamily="34" charset="0"/>
                <a:ea typeface="Barlow" pitchFamily="34" charset="-122"/>
                <a:cs typeface="Barlow" pitchFamily="34" charset="-120"/>
              </a:rPr>
              <a:t>Enhancements in Customer Experience</a:t>
            </a:r>
            <a:r>
              <a:rPr lang="en-US" sz="1944" dirty="0">
                <a:solidFill>
                  <a:srgbClr val="E5E0DF"/>
                </a:solidFill>
                <a:latin typeface="Barlow" pitchFamily="34" charset="0"/>
                <a:ea typeface="Barlow" pitchFamily="34" charset="-122"/>
                <a:cs typeface="Barlow" pitchFamily="34" charset="-120"/>
              </a:rPr>
              <a:t>:</a:t>
            </a:r>
            <a:endParaRPr lang="en-US" sz="1944" dirty="0"/>
          </a:p>
        </p:txBody>
      </p:sp>
      <p:sp>
        <p:nvSpPr>
          <p:cNvPr id="9" name="Text 6"/>
          <p:cNvSpPr/>
          <p:nvPr/>
        </p:nvSpPr>
        <p:spPr>
          <a:xfrm>
            <a:off x="2111335" y="5193744"/>
            <a:ext cx="11197709"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E5E0DF"/>
                </a:solidFill>
                <a:latin typeface="Barlow" pitchFamily="34" charset="0"/>
                <a:ea typeface="Barlow" pitchFamily="34" charset="-122"/>
                <a:cs typeface="Barlow" pitchFamily="34" charset="-120"/>
              </a:rPr>
              <a:t>The analysis provides insights that can help businesses tailor their services or products to meet the expectations of their customers more effectively. </a:t>
            </a:r>
            <a:endParaRPr lang="en-US" sz="1944" dirty="0"/>
          </a:p>
        </p:txBody>
      </p:sp>
      <p:sp>
        <p:nvSpPr>
          <p:cNvPr id="10" name="Text 7"/>
          <p:cNvSpPr/>
          <p:nvPr/>
        </p:nvSpPr>
        <p:spPr>
          <a:xfrm>
            <a:off x="1321356" y="6261497"/>
            <a:ext cx="11987689" cy="395049"/>
          </a:xfrm>
          <a:prstGeom prst="rect">
            <a:avLst/>
          </a:prstGeom>
          <a:noFill/>
          <a:ln/>
        </p:spPr>
        <p:txBody>
          <a:bodyPr wrap="none" rtlCol="0" anchor="t"/>
          <a:lstStyle/>
          <a:p>
            <a:pPr marL="0" indent="0">
              <a:lnSpc>
                <a:spcPts val="3110"/>
              </a:lnSpc>
              <a:buNone/>
            </a:pPr>
            <a:endParaRPr lang="en-US" sz="1944"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29236"/>
          </a:xfrm>
          <a:prstGeom prst="rect">
            <a:avLst/>
          </a:prstGeom>
          <a:solidFill>
            <a:srgbClr val="191718">
              <a:alpha val="75000"/>
            </a:srgbClr>
          </a:solidFill>
          <a:ln/>
        </p:spPr>
        <p:txBody>
          <a:bodyPr/>
          <a:lstStyle/>
          <a:p>
            <a:endParaRPr lang="en-US"/>
          </a:p>
        </p:txBody>
      </p:sp>
      <p:sp>
        <p:nvSpPr>
          <p:cNvPr id="4" name="Text 1"/>
          <p:cNvSpPr/>
          <p:nvPr/>
        </p:nvSpPr>
        <p:spPr>
          <a:xfrm>
            <a:off x="3119437" y="475178"/>
            <a:ext cx="3840480"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Meet the Team</a:t>
            </a:r>
            <a:endParaRPr lang="en-US" sz="3024" dirty="0"/>
          </a:p>
        </p:txBody>
      </p:sp>
      <p:pic>
        <p:nvPicPr>
          <p:cNvPr id="5" name="Image 1" descr="preencoded.png"/>
          <p:cNvPicPr>
            <a:picLocks noChangeAspect="1"/>
          </p:cNvPicPr>
          <p:nvPr/>
        </p:nvPicPr>
        <p:blipFill>
          <a:blip r:embed="rId4"/>
          <a:stretch>
            <a:fillRect/>
          </a:stretch>
        </p:blipFill>
        <p:spPr>
          <a:xfrm>
            <a:off x="3119437" y="1300877"/>
            <a:ext cx="2624257" cy="2624257"/>
          </a:xfrm>
          <a:prstGeom prst="rect">
            <a:avLst/>
          </a:prstGeom>
        </p:spPr>
      </p:pic>
      <p:sp>
        <p:nvSpPr>
          <p:cNvPr id="6" name="Text 2"/>
          <p:cNvSpPr/>
          <p:nvPr/>
        </p:nvSpPr>
        <p:spPr>
          <a:xfrm>
            <a:off x="3279458" y="4141113"/>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Odele Pax</a:t>
            </a:r>
            <a:endParaRPr lang="en-US" sz="1814" dirty="0"/>
          </a:p>
        </p:txBody>
      </p:sp>
      <p:pic>
        <p:nvPicPr>
          <p:cNvPr id="7" name="Image 2" descr="preencoded.png"/>
          <p:cNvPicPr>
            <a:picLocks noChangeAspect="1"/>
          </p:cNvPicPr>
          <p:nvPr/>
        </p:nvPicPr>
        <p:blipFill>
          <a:blip r:embed="rId5"/>
          <a:stretch>
            <a:fillRect/>
          </a:stretch>
        </p:blipFill>
        <p:spPr>
          <a:xfrm>
            <a:off x="6002893" y="1300877"/>
            <a:ext cx="2624376" cy="2624376"/>
          </a:xfrm>
          <a:prstGeom prst="rect">
            <a:avLst/>
          </a:prstGeom>
        </p:spPr>
      </p:pic>
      <p:sp>
        <p:nvSpPr>
          <p:cNvPr id="8" name="Text 3"/>
          <p:cNvSpPr/>
          <p:nvPr/>
        </p:nvSpPr>
        <p:spPr>
          <a:xfrm>
            <a:off x="6162913" y="4141232"/>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Christian Leon</a:t>
            </a:r>
            <a:endParaRPr lang="en-US" sz="1814" dirty="0"/>
          </a:p>
        </p:txBody>
      </p:sp>
      <p:pic>
        <p:nvPicPr>
          <p:cNvPr id="9" name="Image 3" descr="preencoded.png"/>
          <p:cNvPicPr>
            <a:picLocks noChangeAspect="1"/>
          </p:cNvPicPr>
          <p:nvPr/>
        </p:nvPicPr>
        <p:blipFill>
          <a:blip r:embed="rId6"/>
          <a:stretch>
            <a:fillRect/>
          </a:stretch>
        </p:blipFill>
        <p:spPr>
          <a:xfrm>
            <a:off x="8886468" y="1300877"/>
            <a:ext cx="2624376" cy="2624376"/>
          </a:xfrm>
          <a:prstGeom prst="rect">
            <a:avLst/>
          </a:prstGeom>
        </p:spPr>
      </p:pic>
      <p:sp>
        <p:nvSpPr>
          <p:cNvPr id="10" name="Text 4"/>
          <p:cNvSpPr/>
          <p:nvPr/>
        </p:nvSpPr>
        <p:spPr>
          <a:xfrm>
            <a:off x="9046488" y="4141232"/>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Angelica Calderon</a:t>
            </a:r>
            <a:endParaRPr lang="en-US" sz="1814" dirty="0"/>
          </a:p>
        </p:txBody>
      </p:sp>
      <p:pic>
        <p:nvPicPr>
          <p:cNvPr id="11" name="Image 4" descr="preencoded.png"/>
          <p:cNvPicPr>
            <a:picLocks noChangeAspect="1"/>
          </p:cNvPicPr>
          <p:nvPr/>
        </p:nvPicPr>
        <p:blipFill>
          <a:blip r:embed="rId7"/>
          <a:stretch>
            <a:fillRect/>
          </a:stretch>
        </p:blipFill>
        <p:spPr>
          <a:xfrm>
            <a:off x="3119437" y="4947523"/>
            <a:ext cx="2624257" cy="2624257"/>
          </a:xfrm>
          <a:prstGeom prst="rect">
            <a:avLst/>
          </a:prstGeom>
        </p:spPr>
      </p:pic>
      <p:sp>
        <p:nvSpPr>
          <p:cNvPr id="12" name="Text 5"/>
          <p:cNvSpPr/>
          <p:nvPr/>
        </p:nvSpPr>
        <p:spPr>
          <a:xfrm>
            <a:off x="3279458" y="7787759"/>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Vanessa Wright </a:t>
            </a:r>
            <a:endParaRPr lang="en-US" sz="1814" dirty="0"/>
          </a:p>
        </p:txBody>
      </p:sp>
      <p:pic>
        <p:nvPicPr>
          <p:cNvPr id="13" name="Image 5" descr="preencoded.png"/>
          <p:cNvPicPr>
            <a:picLocks noChangeAspect="1"/>
          </p:cNvPicPr>
          <p:nvPr/>
        </p:nvPicPr>
        <p:blipFill>
          <a:blip r:embed="rId8"/>
          <a:stretch>
            <a:fillRect/>
          </a:stretch>
        </p:blipFill>
        <p:spPr>
          <a:xfrm>
            <a:off x="6002893" y="4947523"/>
            <a:ext cx="2624376" cy="2624376"/>
          </a:xfrm>
          <a:prstGeom prst="rect">
            <a:avLst/>
          </a:prstGeom>
        </p:spPr>
      </p:pic>
      <p:sp>
        <p:nvSpPr>
          <p:cNvPr id="14" name="Text 6"/>
          <p:cNvSpPr/>
          <p:nvPr/>
        </p:nvSpPr>
        <p:spPr>
          <a:xfrm>
            <a:off x="6162913" y="7787878"/>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Leigh Nash</a:t>
            </a:r>
            <a:endParaRPr lang="en-US" sz="1814" dirty="0"/>
          </a:p>
        </p:txBody>
      </p:sp>
      <p:pic>
        <p:nvPicPr>
          <p:cNvPr id="15" name="Image 6" descr="preencoded.png"/>
          <p:cNvPicPr>
            <a:picLocks noChangeAspect="1"/>
          </p:cNvPicPr>
          <p:nvPr/>
        </p:nvPicPr>
        <p:blipFill>
          <a:blip r:embed="rId9"/>
          <a:stretch>
            <a:fillRect/>
          </a:stretch>
        </p:blipFill>
        <p:spPr>
          <a:xfrm>
            <a:off x="8886468" y="4947523"/>
            <a:ext cx="2624376" cy="2624376"/>
          </a:xfrm>
          <a:prstGeom prst="rect">
            <a:avLst/>
          </a:prstGeom>
        </p:spPr>
      </p:pic>
      <p:sp>
        <p:nvSpPr>
          <p:cNvPr id="16" name="Text 7"/>
          <p:cNvSpPr/>
          <p:nvPr/>
        </p:nvSpPr>
        <p:spPr>
          <a:xfrm>
            <a:off x="9046488" y="7787878"/>
            <a:ext cx="2304217" cy="287893"/>
          </a:xfrm>
          <a:prstGeom prst="rect">
            <a:avLst/>
          </a:prstGeom>
          <a:noFill/>
          <a:ln/>
        </p:spPr>
        <p:txBody>
          <a:bodyPr wrap="none" rtlCol="0" anchor="t"/>
          <a:lstStyle/>
          <a:p>
            <a:pPr marL="0" indent="0" algn="ctr">
              <a:lnSpc>
                <a:spcPts val="2268"/>
              </a:lnSpc>
              <a:buNone/>
            </a:pPr>
            <a:r>
              <a:rPr lang="en-US" sz="1814" dirty="0">
                <a:solidFill>
                  <a:srgbClr val="E5E0DF"/>
                </a:solidFill>
                <a:latin typeface="Barlow" pitchFamily="34" charset="0"/>
                <a:ea typeface="Barlow" pitchFamily="34" charset="-122"/>
                <a:cs typeface="Barlow" pitchFamily="34" charset="-120"/>
              </a:rPr>
              <a:t>Ramona Ciobanu</a:t>
            </a:r>
            <a:endParaRPr lang="en-US" sz="1814" dirty="0"/>
          </a:p>
        </p:txBody>
      </p:sp>
      <p:pic>
        <p:nvPicPr>
          <p:cNvPr id="17" name="Image 7" descr="preencoded.png"/>
          <p:cNvPicPr>
            <a:picLocks noChangeAspect="1"/>
          </p:cNvPicPr>
          <p:nvPr/>
        </p:nvPicPr>
        <p:blipFill>
          <a:blip r:embed="rId10"/>
          <a:stretch>
            <a:fillRect/>
          </a:stretch>
        </p:blipFill>
        <p:spPr>
          <a:xfrm>
            <a:off x="3141107" y="8397359"/>
            <a:ext cx="97155" cy="129540"/>
          </a:xfrm>
          <a:prstGeom prst="rect">
            <a:avLst/>
          </a:prstGeom>
        </p:spPr>
      </p:pic>
      <p:pic>
        <p:nvPicPr>
          <p:cNvPr id="18" name="Image 8" descr="preencoded.png">
            <a:hlinkClick r:id="rId11"/>
          </p:cNvPr>
          <p:cNvPicPr>
            <a:picLocks noChangeAspect="1"/>
          </p:cNvPicPr>
          <p:nvPr/>
        </p:nvPicPr>
        <p:blipFill>
          <a:blip r:embed="rId1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651635" y="641509"/>
            <a:ext cx="11327011" cy="5951815"/>
          </a:xfrm>
          <a:prstGeom prst="rect">
            <a:avLst/>
          </a:prstGeom>
        </p:spPr>
      </p:pic>
      <p:sp>
        <p:nvSpPr>
          <p:cNvPr id="5" name="Text 1"/>
          <p:cNvSpPr/>
          <p:nvPr/>
        </p:nvSpPr>
        <p:spPr>
          <a:xfrm>
            <a:off x="1651635" y="6943130"/>
            <a:ext cx="5183981" cy="647938"/>
          </a:xfrm>
          <a:prstGeom prst="rect">
            <a:avLst/>
          </a:prstGeom>
          <a:noFill/>
          <a:ln/>
        </p:spPr>
        <p:txBody>
          <a:bodyPr wrap="none" rtlCol="0" anchor="t"/>
          <a:lstStyle/>
          <a:p>
            <a:pPr marL="0" indent="0">
              <a:lnSpc>
                <a:spcPts val="5102"/>
              </a:lnSpc>
              <a:buNone/>
            </a:pPr>
            <a:r>
              <a:rPr lang="en-US" sz="4082" dirty="0">
                <a:solidFill>
                  <a:srgbClr val="FFFFFF"/>
                </a:solidFill>
                <a:latin typeface="Barlow" pitchFamily="34" charset="0"/>
                <a:ea typeface="Barlow" pitchFamily="34" charset="-122"/>
                <a:cs typeface="Barlow" pitchFamily="34" charset="-120"/>
              </a:rPr>
              <a:t>Closing Thoughts…</a:t>
            </a:r>
            <a:endParaRPr lang="en-US" sz="4082" dirty="0"/>
          </a:p>
        </p:txBody>
      </p:sp>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191718">
              <a:alpha val="75000"/>
            </a:srgbClr>
          </a:solidFill>
          <a:ln/>
        </p:spPr>
        <p:txBody>
          <a:bodyPr/>
          <a:lstStyle/>
          <a:p>
            <a:endParaRPr lang="en-US"/>
          </a:p>
        </p:txBody>
      </p:sp>
      <p:sp>
        <p:nvSpPr>
          <p:cNvPr id="4" name="Text 1"/>
          <p:cNvSpPr/>
          <p:nvPr/>
        </p:nvSpPr>
        <p:spPr>
          <a:xfrm>
            <a:off x="1408867" y="912257"/>
            <a:ext cx="5406271" cy="675799"/>
          </a:xfrm>
          <a:prstGeom prst="rect">
            <a:avLst/>
          </a:prstGeom>
          <a:noFill/>
          <a:ln/>
        </p:spPr>
        <p:txBody>
          <a:bodyPr wrap="none" rtlCol="0" anchor="t"/>
          <a:lstStyle/>
          <a:p>
            <a:pPr marL="0" indent="0">
              <a:lnSpc>
                <a:spcPts val="5321"/>
              </a:lnSpc>
              <a:buNone/>
            </a:pPr>
            <a:r>
              <a:rPr lang="en-US" sz="4257" dirty="0">
                <a:solidFill>
                  <a:srgbClr val="FFFFFF"/>
                </a:solidFill>
                <a:latin typeface="Barlow" pitchFamily="34" charset="0"/>
                <a:ea typeface="Barlow" pitchFamily="34" charset="-122"/>
                <a:cs typeface="Barlow" pitchFamily="34" charset="-120"/>
              </a:rPr>
              <a:t>PROJECT OVERVIEW:</a:t>
            </a:r>
            <a:endParaRPr lang="en-US" sz="4257" dirty="0"/>
          </a:p>
        </p:txBody>
      </p:sp>
      <p:sp>
        <p:nvSpPr>
          <p:cNvPr id="5" name="Text 2"/>
          <p:cNvSpPr/>
          <p:nvPr/>
        </p:nvSpPr>
        <p:spPr>
          <a:xfrm>
            <a:off x="1408867" y="1831300"/>
            <a:ext cx="5609630" cy="1556385"/>
          </a:xfrm>
          <a:prstGeom prst="rect">
            <a:avLst/>
          </a:prstGeom>
          <a:noFill/>
          <a:ln/>
        </p:spPr>
        <p:txBody>
          <a:bodyPr wrap="square" rtlCol="0" anchor="t"/>
          <a:lstStyle/>
          <a:p>
            <a:pPr marL="0" indent="0">
              <a:lnSpc>
                <a:spcPts val="3065"/>
              </a:lnSpc>
              <a:buNone/>
            </a:pPr>
            <a:r>
              <a:rPr lang="en-US" sz="1916" dirty="0">
                <a:solidFill>
                  <a:srgbClr val="E5E0DF"/>
                </a:solidFill>
                <a:latin typeface="Barlow" pitchFamily="34" charset="0"/>
                <a:ea typeface="Barlow" pitchFamily="34" charset="-122"/>
                <a:cs typeface="Barlow" pitchFamily="34" charset="-120"/>
              </a:rPr>
              <a:t>Our team explored the hypothesis that detailed sentiment analysis on business reviews can provide actionable insights into customer satisfaction and service quality across various businesses.</a:t>
            </a:r>
            <a:endParaRPr lang="en-US" sz="1916" dirty="0"/>
          </a:p>
        </p:txBody>
      </p:sp>
      <p:sp>
        <p:nvSpPr>
          <p:cNvPr id="6" name="Text 3"/>
          <p:cNvSpPr/>
          <p:nvPr/>
        </p:nvSpPr>
        <p:spPr>
          <a:xfrm>
            <a:off x="1408867" y="3606522"/>
            <a:ext cx="5609630" cy="3128010"/>
          </a:xfrm>
          <a:prstGeom prst="rect">
            <a:avLst/>
          </a:prstGeom>
          <a:noFill/>
          <a:ln/>
        </p:spPr>
        <p:txBody>
          <a:bodyPr wrap="square" rtlCol="0" anchor="t"/>
          <a:lstStyle/>
          <a:p>
            <a:pPr marL="0" indent="0">
              <a:lnSpc>
                <a:spcPts val="3065"/>
              </a:lnSpc>
              <a:buNone/>
            </a:pPr>
            <a:r>
              <a:rPr lang="en-US" sz="1916" dirty="0">
                <a:solidFill>
                  <a:srgbClr val="E5E0DF"/>
                </a:solidFill>
                <a:latin typeface="Barlow" pitchFamily="34" charset="0"/>
                <a:ea typeface="Barlow" pitchFamily="34" charset="-122"/>
                <a:cs typeface="Barlow" pitchFamily="34" charset="-120"/>
              </a:rPr>
              <a:t>Reviews were used to both classify sentiments as positive</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neutral</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or negative</a:t>
            </a:r>
            <a:r>
              <a:rPr lang="en-US" sz="1916" dirty="0">
                <a:solidFill>
                  <a:srgbClr val="000000"/>
                </a:solidFill>
                <a:latin typeface="Barlow" pitchFamily="34" charset="0"/>
                <a:ea typeface="Barlow" pitchFamily="34" charset="-122"/>
                <a:cs typeface="Barlow" pitchFamily="34" charset="-120"/>
              </a:rPr>
              <a:t>🤬</a:t>
            </a:r>
            <a:r>
              <a:rPr lang="en-US" sz="1916" dirty="0">
                <a:solidFill>
                  <a:srgbClr val="E5E0DF"/>
                </a:solidFill>
                <a:latin typeface="Barlow" pitchFamily="34" charset="0"/>
                <a:ea typeface="Barlow" pitchFamily="34" charset="-122"/>
                <a:cs typeface="Barlow" pitchFamily="34" charset="-120"/>
              </a:rPr>
              <a:t>, and to generate dynamic feedback. With a combination of a Transformer-based sentiment analysis and Natural Language Processing, we can offer insights and recommendations to potentially help businesses tailor their services more effectively and meet consumer expectations.</a:t>
            </a:r>
            <a:endParaRPr lang="en-US" sz="1916" dirty="0"/>
          </a:p>
        </p:txBody>
      </p:sp>
      <p:sp>
        <p:nvSpPr>
          <p:cNvPr id="7" name="Text 4"/>
          <p:cNvSpPr/>
          <p:nvPr/>
        </p:nvSpPr>
        <p:spPr>
          <a:xfrm>
            <a:off x="1408867" y="6953369"/>
            <a:ext cx="5609630" cy="389096"/>
          </a:xfrm>
          <a:prstGeom prst="rect">
            <a:avLst/>
          </a:prstGeom>
          <a:noFill/>
          <a:ln/>
        </p:spPr>
        <p:txBody>
          <a:bodyPr wrap="none" rtlCol="0" anchor="t"/>
          <a:lstStyle/>
          <a:p>
            <a:pPr marL="0" indent="0">
              <a:lnSpc>
                <a:spcPts val="3065"/>
              </a:lnSpc>
              <a:buNone/>
            </a:pPr>
            <a:endParaRPr lang="en-US" sz="1916" dirty="0"/>
          </a:p>
        </p:txBody>
      </p:sp>
      <p:pic>
        <p:nvPicPr>
          <p:cNvPr id="8" name="Image 1" descr="preencoded.png"/>
          <p:cNvPicPr>
            <a:picLocks noChangeAspect="1"/>
          </p:cNvPicPr>
          <p:nvPr/>
        </p:nvPicPr>
        <p:blipFill>
          <a:blip r:embed="rId4"/>
          <a:stretch>
            <a:fillRect/>
          </a:stretch>
        </p:blipFill>
        <p:spPr>
          <a:xfrm>
            <a:off x="7619524" y="1396365"/>
            <a:ext cx="4829532" cy="4829532"/>
          </a:xfrm>
          <a:prstGeom prst="rect">
            <a:avLst/>
          </a:prstGeom>
        </p:spPr>
      </p:pic>
      <p:sp>
        <p:nvSpPr>
          <p:cNvPr id="9" name="Text 5"/>
          <p:cNvSpPr/>
          <p:nvPr/>
        </p:nvSpPr>
        <p:spPr>
          <a:xfrm>
            <a:off x="7619524" y="6499503"/>
            <a:ext cx="5609630" cy="389096"/>
          </a:xfrm>
          <a:prstGeom prst="rect">
            <a:avLst/>
          </a:prstGeom>
          <a:noFill/>
          <a:ln/>
        </p:spPr>
        <p:txBody>
          <a:bodyPr wrap="none" rtlCol="0" anchor="t"/>
          <a:lstStyle/>
          <a:p>
            <a:pPr marL="0" indent="0">
              <a:lnSpc>
                <a:spcPts val="3065"/>
              </a:lnSpc>
              <a:buNone/>
            </a:pPr>
            <a:endParaRPr lang="en-US" sz="1916"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1899999"/>
            <a:ext cx="3556159"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Data Overview/Handling:</a:t>
            </a:r>
            <a:endParaRPr lang="en-US" sz="2592" dirty="0"/>
          </a:p>
        </p:txBody>
      </p:sp>
      <p:sp>
        <p:nvSpPr>
          <p:cNvPr id="5" name="Text 2"/>
          <p:cNvSpPr/>
          <p:nvPr/>
        </p:nvSpPr>
        <p:spPr>
          <a:xfrm>
            <a:off x="1321356" y="2805232"/>
            <a:ext cx="11987689" cy="2370296"/>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The project utilizes the Yelp Open Dataset, which consists of several JSON files detailing businesses, reviews, user engagements, and check-ins. The raw data underwent extensive cleaning and preprocessing. We removed unnecessary columns and handled missing values to ensure dataset integrity. Text data from reviews was processed for NLP tasks, which included tokenization. EDA was conducted to understand the underlying patterns and distributions within the data. </a:t>
            </a:r>
            <a:r>
              <a:rPr lang="en-US" sz="1944" dirty="0">
                <a:solidFill>
                  <a:srgbClr val="FFFFFF"/>
                </a:solidFill>
                <a:latin typeface="Barlow" pitchFamily="34" charset="0"/>
                <a:ea typeface="Barlow" pitchFamily="34" charset="-122"/>
                <a:cs typeface="Barlow" pitchFamily="34" charset="-120"/>
              </a:rPr>
              <a:t>We visualized the distribution of ratings, review counts, and business categories. Specific datasets included:</a:t>
            </a:r>
            <a:endParaRPr lang="en-US" sz="1944" dirty="0"/>
          </a:p>
        </p:txBody>
      </p:sp>
      <p:sp>
        <p:nvSpPr>
          <p:cNvPr id="6" name="Text 3"/>
          <p:cNvSpPr/>
          <p:nvPr/>
        </p:nvSpPr>
        <p:spPr>
          <a:xfrm>
            <a:off x="1716286" y="5453182"/>
            <a:ext cx="11592758"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FFFFFF"/>
                </a:solidFill>
                <a:latin typeface="Barlow" pitchFamily="34" charset="0"/>
                <a:ea typeface="Barlow" pitchFamily="34" charset="-122"/>
                <a:cs typeface="Barlow" pitchFamily="34" charset="-120"/>
              </a:rPr>
              <a:t>Business Dataset</a:t>
            </a:r>
            <a:r>
              <a:rPr lang="en-US" sz="1944" dirty="0">
                <a:solidFill>
                  <a:srgbClr val="E5E0DF"/>
                </a:solidFill>
                <a:latin typeface="Barlow" pitchFamily="34" charset="0"/>
                <a:ea typeface="Barlow" pitchFamily="34" charset="-122"/>
                <a:cs typeface="Barlow" pitchFamily="34" charset="-120"/>
              </a:rPr>
              <a:t>: Contains details like location, attributes, and categories of various businesses.</a:t>
            </a:r>
            <a:endParaRPr lang="en-US" sz="1944" dirty="0"/>
          </a:p>
        </p:txBody>
      </p:sp>
      <p:sp>
        <p:nvSpPr>
          <p:cNvPr id="7" name="Text 4"/>
          <p:cNvSpPr/>
          <p:nvPr/>
        </p:nvSpPr>
        <p:spPr>
          <a:xfrm>
            <a:off x="1716286" y="5934551"/>
            <a:ext cx="11592758"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FFFFFF"/>
                </a:solidFill>
                <a:latin typeface="Barlow" pitchFamily="34" charset="0"/>
                <a:ea typeface="Barlow" pitchFamily="34" charset="-122"/>
                <a:cs typeface="Barlow" pitchFamily="34" charset="-120"/>
              </a:rPr>
              <a:t>Reviews Dataset</a:t>
            </a:r>
            <a:r>
              <a:rPr lang="en-US" sz="1944" dirty="0">
                <a:solidFill>
                  <a:srgbClr val="E5E0DF"/>
                </a:solidFill>
                <a:latin typeface="Barlow" pitchFamily="34" charset="0"/>
                <a:ea typeface="Barlow" pitchFamily="34" charset="-122"/>
                <a:cs typeface="Barlow" pitchFamily="34" charset="-120"/>
              </a:rPr>
              <a:t>: Consists of full review texts along with user and business IDs, ratings, and timestamps.</a:t>
            </a:r>
            <a:endParaRPr lang="en-US" sz="1944"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654022"/>
            <a:ext cx="4869061" cy="2921437"/>
          </a:xfrm>
          <a:prstGeom prst="rect">
            <a:avLst/>
          </a:prstGeom>
        </p:spPr>
      </p:pic>
      <p:sp>
        <p:nvSpPr>
          <p:cNvPr id="6" name="Text 1"/>
          <p:cNvSpPr/>
          <p:nvPr/>
        </p:nvSpPr>
        <p:spPr>
          <a:xfrm>
            <a:off x="864037" y="2717840"/>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Visualizations:</a:t>
            </a:r>
            <a:endParaRPr lang="en-US" sz="2592" dirty="0"/>
          </a:p>
        </p:txBody>
      </p:sp>
      <p:sp>
        <p:nvSpPr>
          <p:cNvPr id="7" name="Text 2"/>
          <p:cNvSpPr/>
          <p:nvPr/>
        </p:nvSpPr>
        <p:spPr>
          <a:xfrm>
            <a:off x="1258967" y="3376136"/>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Ratings Distribution</a:t>
            </a:r>
            <a:r>
              <a:rPr lang="en-US" sz="1944" dirty="0">
                <a:solidFill>
                  <a:srgbClr val="E5E0DF"/>
                </a:solidFill>
                <a:latin typeface="Barlow" pitchFamily="34" charset="0"/>
                <a:ea typeface="Barlow" pitchFamily="34" charset="-122"/>
                <a:cs typeface="Barlow" pitchFamily="34" charset="-120"/>
              </a:rPr>
              <a:t>: Shows how the ratings are distributed, providing insights into general customer satisfaction.</a:t>
            </a:r>
            <a:endParaRPr lang="en-US" sz="1944" dirty="0"/>
          </a:p>
        </p:txBody>
      </p:sp>
      <p:sp>
        <p:nvSpPr>
          <p:cNvPr id="8" name="Text 3"/>
          <p:cNvSpPr/>
          <p:nvPr/>
        </p:nvSpPr>
        <p:spPr>
          <a:xfrm>
            <a:off x="864037" y="4443889"/>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 4"/>
          <p:cNvSpPr/>
          <p:nvPr/>
        </p:nvSpPr>
        <p:spPr>
          <a:xfrm>
            <a:off x="864037" y="5116592"/>
            <a:ext cx="7415927" cy="395049"/>
          </a:xfrm>
          <a:prstGeom prst="rect">
            <a:avLst/>
          </a:prstGeom>
          <a:noFill/>
          <a:ln/>
        </p:spPr>
        <p:txBody>
          <a:bodyPr wrap="none" rtlCol="0" anchor="t"/>
          <a:lstStyle/>
          <a:p>
            <a:pPr marL="0" indent="0">
              <a:lnSpc>
                <a:spcPts val="3110"/>
              </a:lnSpc>
              <a:buNone/>
            </a:pPr>
            <a:endParaRPr lang="en-US" sz="1944"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729" y="2723078"/>
            <a:ext cx="4868942" cy="2783443"/>
          </a:xfrm>
          <a:prstGeom prst="rect">
            <a:avLst/>
          </a:prstGeom>
        </p:spPr>
      </p:pic>
      <p:sp>
        <p:nvSpPr>
          <p:cNvPr id="6" name="Text 1"/>
          <p:cNvSpPr/>
          <p:nvPr/>
        </p:nvSpPr>
        <p:spPr>
          <a:xfrm>
            <a:off x="864037" y="2855357"/>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Visualizations Cont.</a:t>
            </a:r>
            <a:endParaRPr lang="en-US" sz="4320" dirty="0"/>
          </a:p>
        </p:txBody>
      </p:sp>
      <p:sp>
        <p:nvSpPr>
          <p:cNvPr id="7" name="Text 2"/>
          <p:cNvSpPr/>
          <p:nvPr/>
        </p:nvSpPr>
        <p:spPr>
          <a:xfrm>
            <a:off x="1258967" y="3911441"/>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Ratings Distribution</a:t>
            </a:r>
            <a:r>
              <a:rPr lang="en-US" sz="1944" dirty="0">
                <a:solidFill>
                  <a:srgbClr val="E5E0DF"/>
                </a:solidFill>
                <a:latin typeface="Barlow" pitchFamily="34" charset="0"/>
                <a:ea typeface="Barlow" pitchFamily="34" charset="-122"/>
                <a:cs typeface="Barlow" pitchFamily="34" charset="-120"/>
              </a:rPr>
              <a:t>: Top 10 Businesses by review Count. With Starbucks taking the lead.</a:t>
            </a:r>
            <a:endParaRPr lang="en-US" sz="1944" dirty="0"/>
          </a:p>
        </p:txBody>
      </p:sp>
      <p:sp>
        <p:nvSpPr>
          <p:cNvPr id="8" name="Text 3"/>
          <p:cNvSpPr/>
          <p:nvPr/>
        </p:nvSpPr>
        <p:spPr>
          <a:xfrm>
            <a:off x="864037" y="4979194"/>
            <a:ext cx="7415927" cy="395049"/>
          </a:xfrm>
          <a:prstGeom prst="rect">
            <a:avLst/>
          </a:prstGeom>
          <a:noFill/>
          <a:ln/>
        </p:spPr>
        <p:txBody>
          <a:bodyPr wrap="none" rtlCol="0" anchor="t"/>
          <a:lstStyle/>
          <a:p>
            <a:pPr marL="0" indent="0">
              <a:lnSpc>
                <a:spcPts val="3110"/>
              </a:lnSpc>
              <a:buNone/>
            </a:pPr>
            <a:endParaRPr lang="en-US" sz="1944"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654022"/>
            <a:ext cx="4869061" cy="2921437"/>
          </a:xfrm>
          <a:prstGeom prst="rect">
            <a:avLst/>
          </a:prstGeom>
        </p:spPr>
      </p:pic>
      <p:sp>
        <p:nvSpPr>
          <p:cNvPr id="6" name="Text 1"/>
          <p:cNvSpPr/>
          <p:nvPr/>
        </p:nvSpPr>
        <p:spPr>
          <a:xfrm>
            <a:off x="864037" y="2657832"/>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 Cont.</a:t>
            </a:r>
            <a:endParaRPr lang="en-US" sz="4320" dirty="0"/>
          </a:p>
        </p:txBody>
      </p:sp>
      <p:sp>
        <p:nvSpPr>
          <p:cNvPr id="7" name="Text 2"/>
          <p:cNvSpPr/>
          <p:nvPr/>
        </p:nvSpPr>
        <p:spPr>
          <a:xfrm>
            <a:off x="1258967" y="3713917"/>
            <a:ext cx="7020997" cy="1185148"/>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Distribution of Sentiment Labels</a:t>
            </a:r>
            <a:r>
              <a:rPr lang="en-US" sz="1944" dirty="0">
                <a:solidFill>
                  <a:srgbClr val="E5E0DF"/>
                </a:solidFill>
                <a:latin typeface="Barlow" pitchFamily="34" charset="0"/>
                <a:ea typeface="Barlow" pitchFamily="34" charset="-122"/>
                <a:cs typeface="Barlow" pitchFamily="34" charset="-120"/>
              </a:rPr>
              <a:t>: While the distribution of neutral, negative and positive reviews look similar, it is clear that people are more likely to leave a review with a negative sentiment.  </a:t>
            </a:r>
            <a:endParaRPr lang="en-US" sz="1944" dirty="0"/>
          </a:p>
        </p:txBody>
      </p:sp>
      <p:sp>
        <p:nvSpPr>
          <p:cNvPr id="8" name="Text 3"/>
          <p:cNvSpPr/>
          <p:nvPr/>
        </p:nvSpPr>
        <p:spPr>
          <a:xfrm>
            <a:off x="864037" y="5176718"/>
            <a:ext cx="7415927" cy="395049"/>
          </a:xfrm>
          <a:prstGeom prst="rect">
            <a:avLst/>
          </a:prstGeom>
          <a:noFill/>
          <a:ln/>
        </p:spPr>
        <p:txBody>
          <a:bodyPr wrap="none" rtlCol="0" anchor="t"/>
          <a:lstStyle/>
          <a:p>
            <a:pPr marL="0" indent="0">
              <a:lnSpc>
                <a:spcPts val="3110"/>
              </a:lnSpc>
              <a:buNone/>
            </a:pPr>
            <a:endParaRPr lang="en-US" sz="1944"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3136106"/>
            <a:ext cx="5486400"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Visualization Cont.</a:t>
            </a:r>
            <a:endParaRPr lang="en-US" sz="4320" dirty="0"/>
          </a:p>
        </p:txBody>
      </p:sp>
      <p:sp>
        <p:nvSpPr>
          <p:cNvPr id="5" name="Text 2"/>
          <p:cNvSpPr/>
          <p:nvPr/>
        </p:nvSpPr>
        <p:spPr>
          <a:xfrm>
            <a:off x="1716286" y="4068723"/>
            <a:ext cx="5297805" cy="1185148"/>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Distribution of Sentiment Scores</a:t>
            </a:r>
            <a:r>
              <a:rPr lang="en-US" sz="1944" dirty="0">
                <a:solidFill>
                  <a:srgbClr val="E5E0DF"/>
                </a:solidFill>
                <a:latin typeface="Barlow" pitchFamily="34" charset="0"/>
                <a:ea typeface="Barlow" pitchFamily="34" charset="-122"/>
                <a:cs typeface="Barlow" pitchFamily="34" charset="-120"/>
              </a:rPr>
              <a:t>: This indicates the confidence score that the model is outputting per each sentiment given.</a:t>
            </a:r>
            <a:endParaRPr lang="en-US" sz="1944" dirty="0"/>
          </a:p>
        </p:txBody>
      </p:sp>
      <p:pic>
        <p:nvPicPr>
          <p:cNvPr id="6" name="Image 1" descr="preencoded.png"/>
          <p:cNvPicPr>
            <a:picLocks noChangeAspect="1"/>
          </p:cNvPicPr>
          <p:nvPr/>
        </p:nvPicPr>
        <p:blipFill>
          <a:blip r:embed="rId4"/>
          <a:stretch>
            <a:fillRect/>
          </a:stretch>
        </p:blipFill>
        <p:spPr>
          <a:xfrm>
            <a:off x="7623929" y="2098358"/>
            <a:ext cx="5692735" cy="3415546"/>
          </a:xfrm>
          <a:prstGeom prst="rect">
            <a:avLst/>
          </a:prstGeom>
        </p:spPr>
      </p:pic>
      <p:sp>
        <p:nvSpPr>
          <p:cNvPr id="7" name="Text 3"/>
          <p:cNvSpPr/>
          <p:nvPr/>
        </p:nvSpPr>
        <p:spPr>
          <a:xfrm>
            <a:off x="7623929" y="5791557"/>
            <a:ext cx="5692735" cy="395049"/>
          </a:xfrm>
          <a:prstGeom prst="rect">
            <a:avLst/>
          </a:prstGeom>
          <a:noFill/>
          <a:ln/>
        </p:spPr>
        <p:txBody>
          <a:bodyPr wrap="none" rtlCol="0" anchor="t"/>
          <a:lstStyle/>
          <a:p>
            <a:pPr marL="0" indent="0">
              <a:lnSpc>
                <a:spcPts val="3110"/>
              </a:lnSpc>
              <a:buNone/>
            </a:pPr>
            <a:endParaRPr lang="en-US" sz="1944"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txBody>
          <a:bodyPr/>
          <a:lstStyle/>
          <a:p>
            <a:endParaRPr lang="en-US"/>
          </a:p>
        </p:txBody>
      </p:sp>
      <p:sp>
        <p:nvSpPr>
          <p:cNvPr id="4" name="Text 1"/>
          <p:cNvSpPr/>
          <p:nvPr/>
        </p:nvSpPr>
        <p:spPr>
          <a:xfrm>
            <a:off x="1321356" y="2390656"/>
            <a:ext cx="3291840" cy="411480"/>
          </a:xfrm>
          <a:prstGeom prst="rect">
            <a:avLst/>
          </a:prstGeom>
          <a:noFill/>
          <a:ln/>
        </p:spPr>
        <p:txBody>
          <a:bodyPr wrap="none" rtlCol="0" anchor="t"/>
          <a:lstStyle/>
          <a:p>
            <a:pPr marL="0" indent="0">
              <a:lnSpc>
                <a:spcPts val="3240"/>
              </a:lnSpc>
              <a:buNone/>
            </a:pPr>
            <a:r>
              <a:rPr lang="en-US" sz="2592" dirty="0">
                <a:solidFill>
                  <a:srgbClr val="FFFFFF"/>
                </a:solidFill>
                <a:latin typeface="Barlow" pitchFamily="34" charset="0"/>
                <a:ea typeface="Barlow" pitchFamily="34" charset="-122"/>
                <a:cs typeface="Barlow" pitchFamily="34" charset="-120"/>
              </a:rPr>
              <a:t>Data Handling:</a:t>
            </a:r>
            <a:endParaRPr lang="en-US" sz="2592" dirty="0"/>
          </a:p>
        </p:txBody>
      </p:sp>
      <p:sp>
        <p:nvSpPr>
          <p:cNvPr id="5" name="Text 2"/>
          <p:cNvSpPr/>
          <p:nvPr/>
        </p:nvSpPr>
        <p:spPr>
          <a:xfrm>
            <a:off x="1716286" y="3295888"/>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Loading and Merging</a:t>
            </a:r>
            <a:r>
              <a:rPr lang="en-US" sz="1944" dirty="0">
                <a:solidFill>
                  <a:srgbClr val="E5E0DF"/>
                </a:solidFill>
                <a:latin typeface="Barlow" pitchFamily="34" charset="0"/>
                <a:ea typeface="Barlow" pitchFamily="34" charset="-122"/>
                <a:cs typeface="Barlow" pitchFamily="34" charset="-120"/>
              </a:rPr>
              <a:t>: Business and reviews datasets are merged based on business IDs to correlate with unique business reviews.</a:t>
            </a:r>
            <a:endParaRPr lang="en-US" sz="1944" dirty="0"/>
          </a:p>
        </p:txBody>
      </p:sp>
      <p:sp>
        <p:nvSpPr>
          <p:cNvPr id="6" name="Text 3"/>
          <p:cNvSpPr/>
          <p:nvPr/>
        </p:nvSpPr>
        <p:spPr>
          <a:xfrm>
            <a:off x="1716286" y="4172307"/>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Cleaning</a:t>
            </a:r>
            <a:r>
              <a:rPr lang="en-US" sz="1944" dirty="0">
                <a:solidFill>
                  <a:srgbClr val="E5E0DF"/>
                </a:solidFill>
                <a:latin typeface="Barlow" pitchFamily="34" charset="0"/>
                <a:ea typeface="Barlow" pitchFamily="34" charset="-122"/>
                <a:cs typeface="Barlow" pitchFamily="34" charset="-120"/>
              </a:rPr>
              <a:t>: Unnecessary features (such as </a:t>
            </a:r>
            <a:r>
              <a:rPr lang="en-US" sz="1944" dirty="0">
                <a:solidFill>
                  <a:srgbClr val="E5E0DF"/>
                </a:solidFill>
                <a:highlight>
                  <a:srgbClr val="480405"/>
                </a:highlight>
                <a:latin typeface="Consolas" pitchFamily="34" charset="0"/>
                <a:ea typeface="Consolas" pitchFamily="34" charset="-122"/>
                <a:cs typeface="Consolas" pitchFamily="34" charset="-120"/>
              </a:rPr>
              <a:t>user_id</a:t>
            </a:r>
            <a:r>
              <a:rPr lang="en-US" sz="1944" dirty="0">
                <a:solidFill>
                  <a:srgbClr val="E5E0DF"/>
                </a:solidFill>
                <a:latin typeface="Barlow" pitchFamily="34" charset="0"/>
                <a:ea typeface="Barlow" pitchFamily="34" charset="-122"/>
                <a:cs typeface="Barlow" pitchFamily="34" charset="-120"/>
              </a:rPr>
              <a:t>, </a:t>
            </a:r>
            <a:r>
              <a:rPr lang="en-US" sz="1944" dirty="0">
                <a:solidFill>
                  <a:srgbClr val="E5E0DF"/>
                </a:solidFill>
                <a:highlight>
                  <a:srgbClr val="480405"/>
                </a:highlight>
                <a:latin typeface="Consolas" pitchFamily="34" charset="0"/>
                <a:ea typeface="Consolas" pitchFamily="34" charset="-122"/>
                <a:cs typeface="Consolas" pitchFamily="34" charset="-120"/>
              </a:rPr>
              <a:t>is_open</a:t>
            </a:r>
            <a:r>
              <a:rPr lang="en-US" sz="1944" dirty="0">
                <a:solidFill>
                  <a:srgbClr val="E5E0DF"/>
                </a:solidFill>
                <a:latin typeface="Barlow" pitchFamily="34" charset="0"/>
                <a:ea typeface="Barlow" pitchFamily="34" charset="-122"/>
                <a:cs typeface="Barlow" pitchFamily="34" charset="-120"/>
              </a:rPr>
              <a:t>, </a:t>
            </a:r>
            <a:r>
              <a:rPr lang="en-US" sz="1944" dirty="0">
                <a:solidFill>
                  <a:srgbClr val="E5E0DF"/>
                </a:solidFill>
                <a:highlight>
                  <a:srgbClr val="480405"/>
                </a:highlight>
                <a:latin typeface="Consolas" pitchFamily="34" charset="0"/>
                <a:ea typeface="Consolas" pitchFamily="34" charset="-122"/>
                <a:cs typeface="Consolas" pitchFamily="34" charset="-120"/>
              </a:rPr>
              <a:t>attributes</a:t>
            </a:r>
            <a:r>
              <a:rPr lang="en-US" sz="1944" dirty="0">
                <a:solidFill>
                  <a:srgbClr val="E5E0DF"/>
                </a:solidFill>
                <a:latin typeface="Barlow" pitchFamily="34" charset="0"/>
                <a:ea typeface="Barlow" pitchFamily="34" charset="-122"/>
                <a:cs typeface="Barlow" pitchFamily="34" charset="-120"/>
              </a:rPr>
              <a:t>, etc.) are dropped to focus on essential variables.</a:t>
            </a:r>
            <a:endParaRPr lang="en-US" sz="1944" dirty="0"/>
          </a:p>
        </p:txBody>
      </p:sp>
      <p:sp>
        <p:nvSpPr>
          <p:cNvPr id="7" name="Text 4"/>
          <p:cNvSpPr/>
          <p:nvPr/>
        </p:nvSpPr>
        <p:spPr>
          <a:xfrm>
            <a:off x="1716286" y="5048726"/>
            <a:ext cx="11592758"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E5E0DF"/>
                </a:solidFill>
                <a:latin typeface="Barlow" pitchFamily="34" charset="0"/>
                <a:ea typeface="Barlow" pitchFamily="34" charset="-122"/>
                <a:cs typeface="Barlow" pitchFamily="34" charset="-120"/>
              </a:rPr>
              <a:t>Preprocessing</a:t>
            </a:r>
            <a:r>
              <a:rPr lang="en-US" sz="1944" dirty="0">
                <a:solidFill>
                  <a:srgbClr val="E5E0DF"/>
                </a:solidFill>
                <a:latin typeface="Barlow" pitchFamily="34" charset="0"/>
                <a:ea typeface="Barlow" pitchFamily="34" charset="-122"/>
                <a:cs typeface="Barlow" pitchFamily="34" charset="-120"/>
              </a:rPr>
              <a:t>: Reviews text is cleaned and preprocessed for analysis. </a:t>
            </a:r>
            <a:r>
              <a:rPr lang="en-US" sz="1944" dirty="0">
                <a:solidFill>
                  <a:srgbClr val="FFFFFF"/>
                </a:solidFill>
                <a:latin typeface="Barlow" pitchFamily="34" charset="0"/>
                <a:ea typeface="Barlow" pitchFamily="34" charset="-122"/>
                <a:cs typeface="Barlow" pitchFamily="34" charset="-120"/>
              </a:rPr>
              <a:t>Missing values in crucial columns are addressed either by imputation or removal.</a:t>
            </a:r>
            <a:endParaRPr lang="en-US" sz="1944"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1309</Words>
  <Application>Microsoft Office PowerPoint</Application>
  <PresentationFormat>Custom</PresentationFormat>
  <Paragraphs>87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Barlow</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ramona ciobanu</cp:lastModifiedBy>
  <cp:revision>1</cp:revision>
  <dcterms:created xsi:type="dcterms:W3CDTF">2024-08-27T14:34:27Z</dcterms:created>
  <dcterms:modified xsi:type="dcterms:W3CDTF">2024-08-27T14:35:21Z</dcterms:modified>
</cp:coreProperties>
</file>